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sldIdLst>
    <p:sldId id="257" r:id="rId4"/>
    <p:sldId id="8376" r:id="rId6"/>
    <p:sldId id="8377" r:id="rId7"/>
    <p:sldId id="8378" r:id="rId8"/>
    <p:sldId id="11912" r:id="rId9"/>
    <p:sldId id="11913" r:id="rId10"/>
    <p:sldId id="11935" r:id="rId11"/>
    <p:sldId id="11936" r:id="rId12"/>
    <p:sldId id="11914" r:id="rId13"/>
    <p:sldId id="11917" r:id="rId14"/>
    <p:sldId id="11937" r:id="rId15"/>
    <p:sldId id="11961" r:id="rId16"/>
    <p:sldId id="11962" r:id="rId17"/>
    <p:sldId id="11963" r:id="rId18"/>
    <p:sldId id="11964" r:id="rId19"/>
    <p:sldId id="11930" r:id="rId20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B5"/>
    <a:srgbClr val="E56B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44" autoAdjust="0"/>
    <p:restoredTop sz="94660"/>
  </p:normalViewPr>
  <p:slideViewPr>
    <p:cSldViewPr snapToGrid="0">
      <p:cViewPr>
        <p:scale>
          <a:sx n="66" d="100"/>
          <a:sy n="66" d="100"/>
        </p:scale>
        <p:origin x="-2292" y="-1008"/>
      </p:cViewPr>
      <p:guideLst>
        <p:guide orient="horz" pos="2168"/>
        <p:guide pos="38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gs" Target="tags/tag5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D1771D-6377-4AE4-BA04-17B3485905B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321B0-B60F-4383-BB25-D4D642A9BFD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602904" y="6739570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下载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http://www.1ppt.com/xiazai/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AECD6-3780-4B52-9807-112EBA692F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6E95C-51FA-4932-BCEC-906BF5ED079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5.jpe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.svg"/><Relationship Id="rId3" Type="http://schemas.openxmlformats.org/officeDocument/2006/relationships/image" Target="../media/image3.png"/><Relationship Id="rId2" Type="http://schemas.openxmlformats.org/officeDocument/2006/relationships/tags" Target="../tags/tag4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openxmlformats.org/officeDocument/2006/relationships/image" Target="../media/image1.svg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svg"/><Relationship Id="rId4" Type="http://schemas.openxmlformats.org/officeDocument/2006/relationships/image" Target="../media/image3.png"/><Relationship Id="rId3" Type="http://schemas.openxmlformats.org/officeDocument/2006/relationships/tags" Target="../tags/tag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.svg"/><Relationship Id="rId3" Type="http://schemas.openxmlformats.org/officeDocument/2006/relationships/image" Target="../media/image3.png"/><Relationship Id="rId2" Type="http://schemas.openxmlformats.org/officeDocument/2006/relationships/tags" Target="../tags/tag2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1.svg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svg"/><Relationship Id="rId4" Type="http://schemas.openxmlformats.org/officeDocument/2006/relationships/image" Target="../media/image3.png"/><Relationship Id="rId3" Type="http://schemas.openxmlformats.org/officeDocument/2006/relationships/tags" Target="../tags/tag3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254643" y="1783080"/>
            <a:ext cx="11772260" cy="4364898"/>
            <a:chOff x="254643" y="1783080"/>
            <a:chExt cx="11772260" cy="4364898"/>
          </a:xfrm>
        </p:grpSpPr>
        <p:sp>
          <p:nvSpPr>
            <p:cNvPr id="5" name="矩形 4"/>
            <p:cNvSpPr/>
            <p:nvPr/>
          </p:nvSpPr>
          <p:spPr>
            <a:xfrm>
              <a:off x="254643" y="1783080"/>
              <a:ext cx="11644132" cy="32918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pic>
          <p:nvPicPr>
            <p:cNvPr id="21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 flipH="1">
              <a:off x="5604244" y="-274681"/>
              <a:ext cx="1073059" cy="11772259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6" name="TextBox 143"/>
          <p:cNvSpPr txBox="1"/>
          <p:nvPr/>
        </p:nvSpPr>
        <p:spPr>
          <a:xfrm>
            <a:off x="1393370" y="2718275"/>
            <a:ext cx="9348119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600" b="1" spc="600" dirty="0">
                <a:ln w="6350"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项目答辩</a:t>
            </a:r>
            <a:endParaRPr kumimoji="0" lang="en-US" altLang="zh-CN" sz="6600" b="1" i="0" u="none" strike="noStrike" kern="1200" cap="none" spc="600" normalizeH="0" baseline="0" noProof="0" dirty="0">
              <a:ln w="6350"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191566" y="4542191"/>
            <a:ext cx="292463" cy="292463"/>
            <a:chOff x="801291" y="3535885"/>
            <a:chExt cx="219347" cy="219347"/>
          </a:xfrm>
        </p:grpSpPr>
        <p:sp>
          <p:nvSpPr>
            <p:cNvPr id="8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rgbClr val="E56BA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65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10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135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135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2" name="Group 14"/>
          <p:cNvGrpSpPr/>
          <p:nvPr/>
        </p:nvGrpSpPr>
        <p:grpSpPr bwMode="auto">
          <a:xfrm>
            <a:off x="6517982" y="4542191"/>
            <a:ext cx="292463" cy="292463"/>
            <a:chOff x="4248" y="3024"/>
            <a:chExt cx="600" cy="599"/>
          </a:xfrm>
        </p:grpSpPr>
        <p:sp>
          <p:nvSpPr>
            <p:cNvPr id="13" name="Oval 15"/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rgbClr val="8989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65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4" name="Group 16"/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15" name="Freeform 17"/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135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" name="Freeform 18"/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135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17" name="Text Box 20"/>
          <p:cNvSpPr txBox="1">
            <a:spLocks noChangeArrowheads="1"/>
          </p:cNvSpPr>
          <p:nvPr/>
        </p:nvSpPr>
        <p:spPr bwMode="auto">
          <a:xfrm>
            <a:off x="6818910" y="4503758"/>
            <a:ext cx="1725930" cy="337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日期：</a:t>
            </a: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2022.5.29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483844" y="4512091"/>
            <a:ext cx="1844040" cy="337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汇报人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11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班李亮</a:t>
            </a:r>
            <a:endParaRPr kumimoji="0" lang="zh-CN" altLang="en-US" sz="1600" b="0" i="0" u="none" strike="noStrike" kern="1200" cap="none" spc="0" normalizeH="0" baseline="0" noProof="0" dirty="0" smtClean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文本占位符 2"/>
          <p:cNvSpPr txBox="1"/>
          <p:nvPr/>
        </p:nvSpPr>
        <p:spPr>
          <a:xfrm>
            <a:off x="1209675" y="3747297"/>
            <a:ext cx="9772650" cy="683264"/>
          </a:xfrm>
          <a:prstGeom prst="rect">
            <a:avLst/>
          </a:prstGeom>
          <a:noFill/>
        </p:spPr>
        <p:txBody>
          <a:bodyPr vert="horz" wrap="square" lIns="121920" tIns="60960" rIns="121920" bIns="60960" rtlCol="0" anchor="ctr">
            <a:spAutoFit/>
          </a:bodyPr>
          <a:lstStyle>
            <a:lvl1pPr marL="22860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zh-CN" altLang="en-US" sz="1800" b="1" i="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30000"/>
              </a:lnSpc>
              <a:buNone/>
            </a:pPr>
            <a:r>
              <a:rPr lang="en-US" altLang="zh-CN" sz="14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sym typeface="+mn-lt"/>
              </a:rPr>
              <a:t>No matter how long the rain lasts, there will be a rainbow in the end. No matter how sad you may be, believe, that happiness is waiting.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sym typeface="+mn-lt"/>
              </a:rPr>
              <a:t> </a:t>
            </a:r>
            <a:r>
              <a:rPr lang="en-US" altLang="zh-CN" sz="14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sym typeface="+mn-lt"/>
              </a:rPr>
              <a:t>To the world you may be one person, but to one person you may be the world.</a:t>
            </a:r>
            <a:endParaRPr lang="en-US" altLang="en-US" sz="1400" b="0" dirty="0">
              <a:solidFill>
                <a:schemeClr val="tx1">
                  <a:lumMod val="95000"/>
                  <a:lumOff val="5000"/>
                </a:schemeClr>
              </a:solidFill>
              <a:effectLst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781661" y="2046131"/>
            <a:ext cx="6628679" cy="768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40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疫起行动</a:t>
            </a:r>
            <a:endParaRPr lang="zh-CN" altLang="en-US" sz="440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conveyor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 bldLvl="0" animBg="1"/>
      <p:bldP spid="18" grpId="0" bldLvl="0" animBg="1"/>
      <p:bldP spid="19" grpId="0"/>
      <p:bldP spid="2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0043" y="247650"/>
            <a:ext cx="11644132" cy="63817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143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7640" y="247650"/>
            <a:ext cx="24545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en-US" altLang="zh-CN" sz="3200" b="1" dirty="0">
                <a:solidFill>
                  <a:prstClr val="black"/>
                </a:solidFill>
                <a:cs typeface="+mn-ea"/>
                <a:sym typeface="+mn-lt"/>
              </a:rPr>
              <a:t>02 </a:t>
            </a:r>
            <a:r>
              <a:rPr lang="zh-CN" altLang="en-US" sz="3200" b="1" dirty="0">
                <a:solidFill>
                  <a:prstClr val="black"/>
                </a:solidFill>
                <a:cs typeface="+mn-ea"/>
                <a:sym typeface="+mn-lt"/>
              </a:rPr>
              <a:t>工作体会</a:t>
            </a:r>
            <a:endParaRPr lang="en-US" altLang="zh-CN" sz="32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83088" y="1883859"/>
            <a:ext cx="5599704" cy="2597713"/>
          </a:xfrm>
          <a:prstGeom prst="rect">
            <a:avLst/>
          </a:prstGeom>
          <a:blipFill>
            <a:blip r:embed="rId2" cstate="screen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TextBox 19"/>
          <p:cNvSpPr txBox="1"/>
          <p:nvPr/>
        </p:nvSpPr>
        <p:spPr>
          <a:xfrm>
            <a:off x="7108868" y="2182145"/>
            <a:ext cx="2444433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输入相关标题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108869" y="2494444"/>
            <a:ext cx="4452051" cy="100758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ts val="2500"/>
              </a:lnSpc>
            </a:pPr>
            <a:r>
              <a:rPr lang="zh-CN" altLang="en-US" sz="1100" dirty="0">
                <a:cs typeface="+mn-ea"/>
                <a:sym typeface="+mn-lt"/>
              </a:rPr>
              <a:t>请在此处添加具体内容，文字尽量言简意赅，简单说明即可，不必过于繁琐，注意版面美观度。请在此处添加具体内容，文字尽量言简意赅，简单说明即可，不必过于繁琐，注意版面美观度。</a:t>
            </a:r>
            <a:endParaRPr lang="zh-CN" altLang="en-US" sz="1100" dirty="0">
              <a:cs typeface="+mn-ea"/>
              <a:sym typeface="+mn-lt"/>
            </a:endParaRPr>
          </a:p>
        </p:txBody>
      </p:sp>
      <p:sp>
        <p:nvSpPr>
          <p:cNvPr id="30" name="TextBox 19"/>
          <p:cNvSpPr txBox="1"/>
          <p:nvPr/>
        </p:nvSpPr>
        <p:spPr>
          <a:xfrm>
            <a:off x="7108868" y="3843491"/>
            <a:ext cx="2444433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消息管理功能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108869" y="4155790"/>
            <a:ext cx="4452051" cy="10528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lnSpc>
                <a:spcPts val="2500"/>
              </a:lnSpc>
              <a:defRPr sz="1100">
                <a:latin typeface="义启粗楷体" panose="02000500000000000000" pitchFamily="2" charset="-122"/>
                <a:ea typeface="义启粗楷体" panose="02000500000000000000" pitchFamily="2" charset="-122"/>
              </a:defRPr>
            </a:lvl1pPr>
          </a:lstStyle>
          <a:p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消息管理功能的实现和医疗管理异曲同工，同实现对项目内容的增加、修改、删除、查询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  <a:p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" name="图片 1" descr="46eb9c2f867ddbc51a78e50a68ed89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20" y="1884045"/>
            <a:ext cx="10753090" cy="1720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warp dir="i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/>
      <p:bldP spid="26" grpId="0" animBg="1"/>
      <p:bldP spid="28" grpId="0"/>
      <p:bldP spid="29" grpId="0"/>
      <p:bldP spid="30" grpId="0"/>
      <p:bldP spid="3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0043" y="247650"/>
            <a:ext cx="11644132" cy="63817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143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7640" y="247650"/>
            <a:ext cx="199644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en-US" altLang="zh-CN" sz="3200" b="1" dirty="0">
                <a:solidFill>
                  <a:prstClr val="black"/>
                </a:solidFill>
                <a:cs typeface="+mn-ea"/>
                <a:sym typeface="+mn-lt"/>
              </a:rPr>
              <a:t>01 entity</a:t>
            </a:r>
            <a:endParaRPr lang="zh-CN" altLang="en-US" sz="32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062540" y="3600451"/>
            <a:ext cx="27622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13329" y="3551238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3750178" y="3551238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311016" y="3523738"/>
            <a:ext cx="192613" cy="192613"/>
          </a:xfrm>
          <a:prstGeom prst="ellipse">
            <a:avLst/>
          </a:prstGeom>
          <a:solidFill>
            <a:srgbClr val="898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494700" y="3504144"/>
            <a:ext cx="192613" cy="192613"/>
          </a:xfrm>
          <a:prstGeom prst="ellipse">
            <a:avLst/>
          </a:prstGeom>
          <a:solidFill>
            <a:srgbClr val="898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8653175" y="3600451"/>
            <a:ext cx="27622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8603964" y="3551238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1340813" y="3551238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0901651" y="3493258"/>
            <a:ext cx="192613" cy="192613"/>
          </a:xfrm>
          <a:prstGeom prst="ellipse">
            <a:avLst/>
          </a:prstGeom>
          <a:solidFill>
            <a:srgbClr val="898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9085335" y="3504144"/>
            <a:ext cx="192613" cy="192613"/>
          </a:xfrm>
          <a:prstGeom prst="ellipse">
            <a:avLst/>
          </a:prstGeom>
          <a:solidFill>
            <a:srgbClr val="898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013328" y="2074210"/>
            <a:ext cx="1973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输入标题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837800" y="3820444"/>
            <a:ext cx="1973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输入标题</a:t>
            </a:r>
            <a:endParaRPr lang="zh-CN" altLang="en-US" b="1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419534" y="2074210"/>
            <a:ext cx="197398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实体类</a:t>
            </a:r>
            <a:endParaRPr lang="zh-CN" altLang="en-US" b="1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14363" y="2437279"/>
            <a:ext cx="2964387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请在此处添加具体内容，文字尽量言简意赅，简单说明即可，不必过于繁琐，注意版面美观度。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059950" y="4158740"/>
            <a:ext cx="2964387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  <a:defRPr/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请在此处添加具体内容，文字尽量言简意赅，简单说明即可，不必过于繁琐，注意版面美观度。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8425637" y="2441453"/>
            <a:ext cx="2964387" cy="1050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定义了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id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，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time,pname,dname,classify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并分别定义了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get/set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方法。通过快捷键生成了有参构造、无参构造、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toString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方法。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4373838" y="2117194"/>
            <a:ext cx="3453707" cy="34581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图片 5" descr="e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70" y="998855"/>
            <a:ext cx="7318375" cy="5053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0"/>
                            </p:stCondLst>
                            <p:childTnLst>
                              <p:par>
                                <p:cTn id="5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500"/>
                            </p:stCondLst>
                            <p:childTnLst>
                              <p:par>
                                <p:cTn id="6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000"/>
                            </p:stCondLst>
                            <p:childTnLst>
                              <p:par>
                                <p:cTn id="6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500"/>
                            </p:stCondLst>
                            <p:childTnLst>
                              <p:par>
                                <p:cTn id="6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0"/>
                            </p:stCondLst>
                            <p:childTnLst>
                              <p:par>
                                <p:cTn id="7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7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000"/>
                            </p:stCondLst>
                            <p:childTnLst>
                              <p:par>
                                <p:cTn id="8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0" grpId="0"/>
      <p:bldP spid="15" grpId="0" bldLvl="0" animBg="1"/>
      <p:bldP spid="16" grpId="0" bldLvl="0" animBg="1"/>
      <p:bldP spid="17" grpId="0" bldLvl="0" animBg="1"/>
      <p:bldP spid="18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24" grpId="0"/>
      <p:bldP spid="25" grpId="0"/>
      <p:bldP spid="26" grpId="0"/>
      <p:bldP spid="28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0043" y="247650"/>
            <a:ext cx="11644132" cy="63817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143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7640" y="247650"/>
            <a:ext cx="2389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en-US" altLang="zh-CN" sz="3200" b="1" dirty="0">
                <a:solidFill>
                  <a:prstClr val="black"/>
                </a:solidFill>
                <a:cs typeface="+mn-ea"/>
                <a:sym typeface="+mn-lt"/>
              </a:rPr>
              <a:t>01 mapper</a:t>
            </a:r>
            <a:endParaRPr lang="en-US" altLang="zh-CN" sz="32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863" y="1847732"/>
            <a:ext cx="7614312" cy="2976033"/>
          </a:xfrm>
          <a:custGeom>
            <a:avLst/>
            <a:gdLst>
              <a:gd name="connsiteX0" fmla="*/ 0 w 7633930"/>
              <a:gd name="connsiteY0" fmla="*/ 0 h 2540001"/>
              <a:gd name="connsiteX1" fmla="*/ 7633930 w 7633930"/>
              <a:gd name="connsiteY1" fmla="*/ 0 h 2540001"/>
              <a:gd name="connsiteX2" fmla="*/ 7633930 w 7633930"/>
              <a:gd name="connsiteY2" fmla="*/ 2540001 h 2540001"/>
              <a:gd name="connsiteX3" fmla="*/ 0 w 7633930"/>
              <a:gd name="connsiteY3" fmla="*/ 2540001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33930" h="2540001">
                <a:moveTo>
                  <a:pt x="0" y="0"/>
                </a:moveTo>
                <a:lnTo>
                  <a:pt x="7633930" y="0"/>
                </a:lnTo>
                <a:lnTo>
                  <a:pt x="7633930" y="2540001"/>
                </a:lnTo>
                <a:lnTo>
                  <a:pt x="0" y="2540001"/>
                </a:lnTo>
                <a:close/>
              </a:path>
            </a:pathLst>
          </a:custGeom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67826" y="1847732"/>
            <a:ext cx="4042038" cy="2976033"/>
          </a:xfrm>
          <a:prstGeom prst="rect">
            <a:avLst/>
          </a:prstGeom>
          <a:blipFill>
            <a:blip r:embed="rId3" cstate="screen"/>
            <a:stretch>
              <a:fillRect/>
            </a:stretch>
          </a:blipFill>
          <a:ln w="9525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Line 13"/>
          <p:cNvSpPr>
            <a:spLocks noChangeShapeType="1"/>
          </p:cNvSpPr>
          <p:nvPr/>
        </p:nvSpPr>
        <p:spPr bwMode="auto">
          <a:xfrm>
            <a:off x="1219220" y="2455003"/>
            <a:ext cx="2139949" cy="0"/>
          </a:xfrm>
          <a:prstGeom prst="line">
            <a:avLst/>
          </a:prstGeom>
          <a:noFill/>
          <a:ln w="6350">
            <a:solidFill>
              <a:schemeClr val="bg1">
                <a:lumMod val="95000"/>
              </a:schemeClr>
            </a:solidFill>
            <a:round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180134" y="2033746"/>
            <a:ext cx="2197099" cy="2552577"/>
            <a:chOff x="901349" y="1925591"/>
            <a:chExt cx="2197099" cy="2552577"/>
          </a:xfrm>
        </p:grpSpPr>
        <p:sp>
          <p:nvSpPr>
            <p:cNvPr id="11" name="Footer Text"/>
            <p:cNvSpPr txBox="1"/>
            <p:nvPr/>
          </p:nvSpPr>
          <p:spPr>
            <a:xfrm flipH="1">
              <a:off x="901349" y="2430293"/>
              <a:ext cx="2197099" cy="204787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just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defRPr sz="1600">
                  <a:solidFill>
                    <a:schemeClr val="bg1">
                      <a:lumMod val="85000"/>
                    </a:schemeClr>
                  </a:solidFill>
                  <a:latin typeface="A思源黑体—01" panose="020B0200000000000000" pitchFamily="34" charset="-122"/>
                  <a:ea typeface="A思源黑体—01" panose="020B0200000000000000" pitchFamily="34" charset="-122"/>
                </a:defRPr>
              </a:lvl1pPr>
            </a:lstStyle>
            <a:p>
              <a:pPr algn="ctr">
                <a:defRPr/>
              </a:pP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在其中添加增加（</a:t>
              </a:r>
              <a:r>
                <a:rPr lang="en-US" altLang="zh-CN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addToMedical</a:t>
              </a: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）修改（</a:t>
              </a:r>
              <a:r>
                <a:rPr lang="en-US" altLang="zh-CN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updateById</a:t>
              </a: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）删除（</a:t>
              </a:r>
              <a:r>
                <a:rPr lang="en-US" altLang="zh-CN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deleteMedicalById</a:t>
              </a: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）查询（</a:t>
              </a:r>
              <a:r>
                <a:rPr lang="en-US" altLang="zh-CN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selectAll</a:t>
              </a: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）四个方法，其中查询使用</a:t>
              </a:r>
              <a:r>
                <a:rPr lang="en-US" altLang="zh-CN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try-catche</a:t>
              </a: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抛出异常</a:t>
              </a:r>
              <a:endPara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429356" y="1925591"/>
              <a:ext cx="114109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cs typeface="+mn-ea"/>
                  <a:sym typeface="+mn-lt"/>
                </a:rPr>
                <a:t>mapper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cs typeface="+mn-ea"/>
                  <a:sym typeface="+mn-lt"/>
                </a:rPr>
                <a:t>类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3" name="图片 2" descr="ma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3855" y="404495"/>
            <a:ext cx="7622540" cy="60680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0" grpId="0"/>
      <p:bldP spid="7" grpId="0" bldLvl="0" animBg="1"/>
      <p:bldP spid="8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0043" y="247650"/>
            <a:ext cx="11644132" cy="63817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143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7640" y="247650"/>
            <a:ext cx="497395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en-US" altLang="zh-CN" sz="3200" b="1" dirty="0">
                <a:solidFill>
                  <a:prstClr val="black"/>
                </a:solidFill>
                <a:cs typeface="+mn-ea"/>
                <a:sym typeface="+mn-lt"/>
              </a:rPr>
              <a:t>01 service</a:t>
            </a:r>
            <a:r>
              <a:rPr lang="zh-CN" altLang="en-US" sz="3200" b="1" dirty="0">
                <a:solidFill>
                  <a:prstClr val="black"/>
                </a:solidFill>
                <a:cs typeface="+mn-ea"/>
                <a:sym typeface="+mn-lt"/>
              </a:rPr>
              <a:t>和</a:t>
            </a:r>
            <a:r>
              <a:rPr lang="en-US" altLang="zh-CN" sz="3200" b="1" dirty="0">
                <a:solidFill>
                  <a:prstClr val="black"/>
                </a:solidFill>
                <a:cs typeface="+mn-ea"/>
                <a:sym typeface="+mn-lt"/>
              </a:rPr>
              <a:t>service.imp</a:t>
            </a:r>
            <a:endParaRPr lang="en-US" altLang="zh-CN" sz="32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grpSp>
        <p:nvGrpSpPr>
          <p:cNvPr id="9" name="îSḻiḍe"/>
          <p:cNvGrpSpPr/>
          <p:nvPr/>
        </p:nvGrpSpPr>
        <p:grpSpPr>
          <a:xfrm>
            <a:off x="447675" y="3173961"/>
            <a:ext cx="2177910" cy="1846302"/>
            <a:chOff x="673100" y="4300498"/>
            <a:chExt cx="2177910" cy="1846302"/>
          </a:xfrm>
        </p:grpSpPr>
        <p:sp>
          <p:nvSpPr>
            <p:cNvPr id="11" name="iṩḻïḑè"/>
            <p:cNvSpPr/>
            <p:nvPr/>
          </p:nvSpPr>
          <p:spPr>
            <a:xfrm>
              <a:off x="1427053" y="4300498"/>
              <a:ext cx="670004" cy="67000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6BA5">
                  <a:alpha val="70000"/>
                </a:srgb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  <a:endPara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íṡľíḑe"/>
            <p:cNvSpPr txBox="1"/>
            <p:nvPr/>
          </p:nvSpPr>
          <p:spPr>
            <a:xfrm>
              <a:off x="673100" y="5062269"/>
              <a:ext cx="2177910" cy="399489"/>
            </a:xfrm>
            <a:prstGeom prst="rect">
              <a:avLst/>
            </a:prstGeom>
          </p:spPr>
          <p:txBody>
            <a:bodyPr vert="horz"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service</a:t>
              </a:r>
              <a:endPara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ïSľïďe"/>
            <p:cNvSpPr txBox="1"/>
            <p:nvPr/>
          </p:nvSpPr>
          <p:spPr>
            <a:xfrm>
              <a:off x="673100" y="5467614"/>
              <a:ext cx="2177910" cy="67918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normAutofit lnSpcReduction="10000"/>
            </a:bodyPr>
            <a:lstStyle>
              <a:defPPr>
                <a:defRPr lang="zh-CN"/>
              </a:defPPr>
              <a:lvl1pPr lvl="0" algn="ctr">
                <a:lnSpc>
                  <a:spcPct val="130000"/>
                </a:lnSpc>
                <a:defRPr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r>
                <a:rPr lang="zh-CN" altLang="en-US" dirty="0">
                  <a:latin typeface="+mn-lt"/>
                  <a:ea typeface="+mn-ea"/>
                  <a:cs typeface="+mn-ea"/>
                  <a:sym typeface="+mn-lt"/>
                </a:rPr>
                <a:t>定义增删改查四个接口</a:t>
              </a:r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4" name="ïṩḷîḋe"/>
          <p:cNvGrpSpPr/>
          <p:nvPr/>
        </p:nvGrpSpPr>
        <p:grpSpPr>
          <a:xfrm>
            <a:off x="3243648" y="3103476"/>
            <a:ext cx="2177910" cy="1846302"/>
            <a:chOff x="673100" y="4300498"/>
            <a:chExt cx="2177910" cy="1846302"/>
          </a:xfrm>
        </p:grpSpPr>
        <p:sp>
          <p:nvSpPr>
            <p:cNvPr id="15" name="íSḷíḋè"/>
            <p:cNvSpPr/>
            <p:nvPr/>
          </p:nvSpPr>
          <p:spPr>
            <a:xfrm>
              <a:off x="1427053" y="4300498"/>
              <a:ext cx="670004" cy="67000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6BA5">
                  <a:alpha val="70000"/>
                </a:srgb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  <a:endPara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iṧlídè"/>
            <p:cNvSpPr txBox="1"/>
            <p:nvPr/>
          </p:nvSpPr>
          <p:spPr>
            <a:xfrm>
              <a:off x="673100" y="5062269"/>
              <a:ext cx="2177910" cy="399489"/>
            </a:xfrm>
            <a:prstGeom prst="rect">
              <a:avLst/>
            </a:prstGeom>
          </p:spPr>
          <p:txBody>
            <a:bodyPr vert="horz" wrap="square" lIns="91440" tIns="45720" rIns="91440" bIns="45720" anchor="ctr">
              <a:normAutofit/>
            </a:bodyPr>
            <a:lstStyle/>
            <a:p>
              <a:pPr lvl="0" algn="ctr">
                <a:spcBef>
                  <a:spcPct val="0"/>
                </a:spcBef>
                <a:defRPr/>
              </a:pPr>
              <a:r>
                <a:rPr lang="en-US" altLang="zh-CN" sz="1600" dirty="0">
                  <a:solidFill>
                    <a:prstClr val="black"/>
                  </a:solidFill>
                  <a:cs typeface="+mn-ea"/>
                  <a:sym typeface="+mn-lt"/>
                </a:rPr>
                <a:t>service.imp</a:t>
              </a:r>
              <a:endParaRPr lang="zh-CN" altLang="en-US" sz="16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" name="ïSḷîďe"/>
            <p:cNvSpPr txBox="1"/>
            <p:nvPr/>
          </p:nvSpPr>
          <p:spPr>
            <a:xfrm>
              <a:off x="673100" y="5467614"/>
              <a:ext cx="2177910" cy="67918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normAutofit lnSpcReduction="10000"/>
            </a:bodyPr>
            <a:lstStyle>
              <a:defPPr>
                <a:defRPr lang="zh-CN"/>
              </a:defPPr>
              <a:lvl1pPr lvl="0" algn="ctr">
                <a:lnSpc>
                  <a:spcPct val="130000"/>
                </a:lnSpc>
                <a:defRPr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r>
                <a:rPr lang="zh-CN" altLang="en-US" dirty="0">
                  <a:latin typeface="+mn-lt"/>
                  <a:ea typeface="+mn-ea"/>
                  <a:cs typeface="+mn-ea"/>
                  <a:sym typeface="+mn-lt"/>
                </a:rPr>
                <a:t>通过接口定义四个方法</a:t>
              </a:r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8" name="iṥlîḋè"/>
          <p:cNvGrpSpPr/>
          <p:nvPr/>
        </p:nvGrpSpPr>
        <p:grpSpPr>
          <a:xfrm>
            <a:off x="5515682" y="3423516"/>
            <a:ext cx="2177910" cy="1846302"/>
            <a:chOff x="673100" y="4300498"/>
            <a:chExt cx="2177910" cy="1846302"/>
          </a:xfrm>
        </p:grpSpPr>
        <p:sp>
          <p:nvSpPr>
            <p:cNvPr id="19" name="ïṥļídé"/>
            <p:cNvSpPr/>
            <p:nvPr/>
          </p:nvSpPr>
          <p:spPr>
            <a:xfrm>
              <a:off x="1427053" y="4300498"/>
              <a:ext cx="670004" cy="67000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6BA5">
                  <a:alpha val="70000"/>
                </a:srgb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ïSļîdé"/>
            <p:cNvSpPr txBox="1"/>
            <p:nvPr/>
          </p:nvSpPr>
          <p:spPr>
            <a:xfrm>
              <a:off x="673100" y="5062269"/>
              <a:ext cx="2177910" cy="399489"/>
            </a:xfrm>
            <a:prstGeom prst="rect">
              <a:avLst/>
            </a:prstGeom>
          </p:spPr>
          <p:txBody>
            <a:bodyPr vert="horz" wrap="square" lIns="91440" tIns="45720" rIns="91440" bIns="45720" anchor="ctr">
              <a:normAutofit/>
            </a:bodyPr>
            <a:lstStyle>
              <a:defPPr>
                <a:defRPr lang="zh-CN"/>
              </a:defPPr>
              <a:lvl1pPr lvl="0" algn="ctr">
                <a:spcBef>
                  <a:spcPct val="0"/>
                </a:spcBef>
                <a:defRPr sz="1400">
                  <a:solidFill>
                    <a:prstClr val="black"/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r>
                <a:rPr lang="en-US" altLang="zh-CN" sz="1600" dirty="0">
                  <a:latin typeface="+mn-lt"/>
                  <a:ea typeface="+mn-ea"/>
                  <a:cs typeface="+mn-ea"/>
                  <a:sym typeface="+mn-lt"/>
                </a:rPr>
                <a:t>service</a:t>
              </a:r>
              <a:endParaRPr lang="en-US" altLang="zh-CN" sz="16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işlíďè"/>
            <p:cNvSpPr txBox="1"/>
            <p:nvPr/>
          </p:nvSpPr>
          <p:spPr>
            <a:xfrm>
              <a:off x="673100" y="5467614"/>
              <a:ext cx="2177910" cy="67918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normAutofit lnSpcReduction="10000"/>
            </a:bodyPr>
            <a:lstStyle/>
            <a:p>
              <a:pPr lvl="0" algn="ctr">
                <a:lnSpc>
                  <a:spcPct val="130000"/>
                </a:lnSpc>
                <a:defRPr/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请在此处添加具体内容，文字尽量言简意赅，简单说明即可，不必过于繁琐，注意版面美观度。</a:t>
              </a:r>
              <a:endPara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ïṡļîḋe"/>
          <p:cNvGrpSpPr/>
          <p:nvPr/>
        </p:nvGrpSpPr>
        <p:grpSpPr>
          <a:xfrm>
            <a:off x="8110360" y="3423516"/>
            <a:ext cx="2177910" cy="1846302"/>
            <a:chOff x="673100" y="4300498"/>
            <a:chExt cx="2177910" cy="1846302"/>
          </a:xfrm>
        </p:grpSpPr>
        <p:sp>
          <p:nvSpPr>
            <p:cNvPr id="23" name="íŝlîďê"/>
            <p:cNvSpPr/>
            <p:nvPr/>
          </p:nvSpPr>
          <p:spPr>
            <a:xfrm>
              <a:off x="1427053" y="4300498"/>
              <a:ext cx="670004" cy="67000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6BA5">
                  <a:alpha val="70000"/>
                </a:srgb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4</a:t>
              </a:r>
              <a:endPara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işľïḍè"/>
            <p:cNvSpPr txBox="1"/>
            <p:nvPr/>
          </p:nvSpPr>
          <p:spPr>
            <a:xfrm>
              <a:off x="673100" y="5062269"/>
              <a:ext cx="2177910" cy="399489"/>
            </a:xfrm>
            <a:prstGeom prst="rect">
              <a:avLst/>
            </a:prstGeom>
          </p:spPr>
          <p:txBody>
            <a:bodyPr vert="horz" wrap="square" lIns="91440" tIns="45720" rIns="91440" bIns="45720" anchor="ctr">
              <a:normAutofit/>
            </a:bodyPr>
            <a:lstStyle>
              <a:defPPr>
                <a:defRPr lang="zh-CN"/>
              </a:defPPr>
              <a:lvl1pPr lvl="0" algn="ctr">
                <a:spcBef>
                  <a:spcPct val="0"/>
                </a:spcBef>
                <a:defRPr sz="1600">
                  <a:solidFill>
                    <a:prstClr val="black"/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r>
                <a:rPr lang="en-US" altLang="zh-CN" dirty="0">
                  <a:latin typeface="+mn-lt"/>
                  <a:ea typeface="+mn-ea"/>
                  <a:cs typeface="+mn-ea"/>
                  <a:sym typeface="+mn-lt"/>
                </a:rPr>
                <a:t>service.imp</a:t>
              </a:r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5" name="íś1idè"/>
            <p:cNvSpPr txBox="1"/>
            <p:nvPr/>
          </p:nvSpPr>
          <p:spPr>
            <a:xfrm>
              <a:off x="673100" y="5467614"/>
              <a:ext cx="2177910" cy="67918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normAutofit lnSpcReduction="10000"/>
            </a:bodyPr>
            <a:lstStyle>
              <a:defPPr>
                <a:defRPr lang="zh-CN"/>
              </a:defPPr>
              <a:lvl1pPr lvl="0" algn="ctr">
                <a:lnSpc>
                  <a:spcPct val="130000"/>
                </a:lnSpc>
                <a:defRPr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r>
                <a:rPr lang="zh-CN" altLang="en-US" dirty="0">
                  <a:latin typeface="+mn-lt"/>
                  <a:ea typeface="+mn-ea"/>
                  <a:cs typeface="+mn-ea"/>
                  <a:sym typeface="+mn-lt"/>
                </a:rPr>
                <a:t>请在此处添加具体内容，文字尽量言简意赅，简单说明即可，不必过于繁琐，注意版面美观度。</a:t>
              </a:r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6" name="图片 5" descr="se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7195" y="949325"/>
            <a:ext cx="4243070" cy="1695450"/>
          </a:xfrm>
          <a:prstGeom prst="rect">
            <a:avLst/>
          </a:prstGeom>
        </p:spPr>
      </p:pic>
      <p:pic>
        <p:nvPicPr>
          <p:cNvPr id="7" name="图片 6" descr="im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" y="1066800"/>
            <a:ext cx="5267960" cy="47510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sp>
        <p:nvSpPr>
          <p:cNvPr id="6" name="MH_Others_1"/>
          <p:cNvSpPr txBox="1"/>
          <p:nvPr>
            <p:custDataLst>
              <p:tags r:id="rId2"/>
            </p:custDataLst>
          </p:nvPr>
        </p:nvSpPr>
        <p:spPr>
          <a:xfrm>
            <a:off x="5944087" y="3121223"/>
            <a:ext cx="4011445" cy="61555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uLnTx/>
                <a:uFillTx/>
                <a:cs typeface="+mn-ea"/>
                <a:sym typeface="+mn-lt"/>
              </a:rPr>
              <a:t>PART ONE</a:t>
            </a:r>
            <a:endParaRPr lang="zh-CN" altLang="en-US" sz="4000" b="1" spc="3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TextBox 38"/>
          <p:cNvSpPr txBox="1"/>
          <p:nvPr/>
        </p:nvSpPr>
        <p:spPr>
          <a:xfrm>
            <a:off x="5783294" y="4700278"/>
            <a:ext cx="5741956" cy="73353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>
              <a:lnSpc>
                <a:spcPts val="2500"/>
              </a:lnSpc>
            </a:pPr>
            <a:r>
              <a:rPr lang="en-US" altLang="zh-CN" sz="1400" dirty="0">
                <a:cs typeface="+mn-ea"/>
                <a:sym typeface="+mn-lt"/>
              </a:rPr>
              <a:t>Time would heal almost all wounds. If your wounds have not been healed up, please wait for a short while. </a:t>
            </a:r>
            <a:endParaRPr lang="zh-CN" altLang="en-US" sz="1400" dirty="0">
              <a:cs typeface="+mn-ea"/>
              <a:sym typeface="+mn-lt"/>
            </a:endParaRPr>
          </a:p>
        </p:txBody>
      </p:sp>
      <p:pic>
        <p:nvPicPr>
          <p:cNvPr id="15" name="图形 14"/>
          <p:cNvPicPr>
            <a:picLocks noChangeAspect="1"/>
          </p:cNvPicPr>
          <p:nvPr/>
        </p:nvPicPr>
        <p:blipFill>
          <a:blip r:embed="rId3" cstate="screen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3054" y="2958192"/>
            <a:ext cx="4011445" cy="2950284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5785268" y="3657540"/>
            <a:ext cx="5212080" cy="11068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zh-CN" altLang="en-US" sz="6600" b="1" dirty="0">
                <a:solidFill>
                  <a:prstClr val="black"/>
                </a:solidFill>
                <a:cs typeface="+mn-ea"/>
                <a:sym typeface="+mn-lt"/>
              </a:rPr>
              <a:t>医疗咨询管理</a:t>
            </a:r>
            <a:endParaRPr lang="en-US" altLang="zh-CN" sz="66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pic>
        <p:nvPicPr>
          <p:cNvPr id="2" name="图片 1" descr="con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" y="0"/>
            <a:ext cx="5691505" cy="6858000"/>
          </a:xfrm>
          <a:prstGeom prst="rect">
            <a:avLst/>
          </a:prstGeom>
        </p:spPr>
      </p:pic>
      <p:pic>
        <p:nvPicPr>
          <p:cNvPr id="5" name="图片 4" descr="con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6380" y="0"/>
            <a:ext cx="707707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45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pic>
        <p:nvPicPr>
          <p:cNvPr id="15" name="图形 14"/>
          <p:cNvPicPr>
            <a:picLocks noChangeAspect="1"/>
          </p:cNvPicPr>
          <p:nvPr/>
        </p:nvPicPr>
        <p:blipFill>
          <a:blip r:embed="rId2" cstate="screen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3054" y="2958192"/>
            <a:ext cx="4011445" cy="2950284"/>
          </a:xfrm>
          <a:prstGeom prst="rect">
            <a:avLst/>
          </a:prstGeom>
        </p:spPr>
      </p:pic>
      <p:grpSp>
        <p:nvGrpSpPr>
          <p:cNvPr id="9" name="îSḻiḍe"/>
          <p:cNvGrpSpPr/>
          <p:nvPr/>
        </p:nvGrpSpPr>
        <p:grpSpPr>
          <a:xfrm>
            <a:off x="8298180" y="3661154"/>
            <a:ext cx="2178050" cy="1089916"/>
            <a:chOff x="673100" y="5062269"/>
            <a:chExt cx="2177910" cy="1084531"/>
          </a:xfrm>
        </p:grpSpPr>
        <p:sp>
          <p:nvSpPr>
            <p:cNvPr id="12" name="íṡľíḑe"/>
            <p:cNvSpPr txBox="1"/>
            <p:nvPr/>
          </p:nvSpPr>
          <p:spPr>
            <a:xfrm>
              <a:off x="673100" y="5062269"/>
              <a:ext cx="2177910" cy="399489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js</a:t>
              </a:r>
              <a:r>
                <a:rPr kumimoji="0" lang="zh-CN" altLang="en-US" sz="160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代码</a:t>
              </a:r>
              <a:endPara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ïSľïďe"/>
            <p:cNvSpPr txBox="1"/>
            <p:nvPr/>
          </p:nvSpPr>
          <p:spPr>
            <a:xfrm>
              <a:off x="673100" y="5467614"/>
              <a:ext cx="2177910" cy="67918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normAutofit lnSpcReduction="10000"/>
            </a:bodyPr>
            <a:lstStyle>
              <a:defPPr>
                <a:defRPr lang="zh-CN"/>
              </a:defPPr>
              <a:lvl1pPr lvl="0" algn="ctr">
                <a:lnSpc>
                  <a:spcPct val="130000"/>
                </a:lnSpc>
                <a:defRPr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2" name="图片 1" descr="j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370" y="655955"/>
            <a:ext cx="4914900" cy="5895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254643" y="1783080"/>
            <a:ext cx="11772260" cy="4364898"/>
            <a:chOff x="254643" y="1783080"/>
            <a:chExt cx="11772260" cy="4364898"/>
          </a:xfrm>
        </p:grpSpPr>
        <p:sp>
          <p:nvSpPr>
            <p:cNvPr id="5" name="矩形 4"/>
            <p:cNvSpPr/>
            <p:nvPr/>
          </p:nvSpPr>
          <p:spPr>
            <a:xfrm>
              <a:off x="254643" y="1783080"/>
              <a:ext cx="11644132" cy="32918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pic>
          <p:nvPicPr>
            <p:cNvPr id="21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 flipH="1">
              <a:off x="5604244" y="-274681"/>
              <a:ext cx="1073059" cy="11772259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6" name="TextBox 143"/>
          <p:cNvSpPr txBox="1"/>
          <p:nvPr/>
        </p:nvSpPr>
        <p:spPr>
          <a:xfrm>
            <a:off x="1508565" y="2832575"/>
            <a:ext cx="91748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000" b="1" spc="600" noProof="0" dirty="0">
                <a:ln w="6350"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感 谢 您 的 欣 赏</a:t>
            </a:r>
            <a:endParaRPr kumimoji="0" lang="en-US" altLang="zh-CN" sz="6000" b="1" i="0" u="none" strike="noStrike" kern="1200" cap="none" spc="600" normalizeH="0" baseline="0" noProof="0" dirty="0">
              <a:ln w="6350"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191566" y="4542191"/>
            <a:ext cx="292463" cy="292463"/>
            <a:chOff x="801291" y="3535885"/>
            <a:chExt cx="219347" cy="219347"/>
          </a:xfrm>
        </p:grpSpPr>
        <p:sp>
          <p:nvSpPr>
            <p:cNvPr id="8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rgbClr val="E56BA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65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10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135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1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135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2" name="Group 14"/>
          <p:cNvGrpSpPr/>
          <p:nvPr/>
        </p:nvGrpSpPr>
        <p:grpSpPr bwMode="auto">
          <a:xfrm>
            <a:off x="6517982" y="4542191"/>
            <a:ext cx="292463" cy="292463"/>
            <a:chOff x="4248" y="3024"/>
            <a:chExt cx="600" cy="599"/>
          </a:xfrm>
        </p:grpSpPr>
        <p:sp>
          <p:nvSpPr>
            <p:cNvPr id="13" name="Oval 15"/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rgbClr val="8989B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65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14" name="Group 16"/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15" name="Freeform 17"/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135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" name="Freeform 18"/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marL="0" marR="0" lvl="0" indent="0" algn="di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135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17" name="Text Box 20"/>
          <p:cNvSpPr txBox="1">
            <a:spLocks noChangeArrowheads="1"/>
          </p:cNvSpPr>
          <p:nvPr/>
        </p:nvSpPr>
        <p:spPr bwMode="auto">
          <a:xfrm>
            <a:off x="6818910" y="4503758"/>
            <a:ext cx="1725930" cy="337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日期：</a:t>
            </a:r>
            <a:r>
              <a:rPr kumimoji="0" lang="en-US" altLang="zh-CN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2022.5.29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483844" y="4512091"/>
            <a:ext cx="1402080" cy="337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汇报人</a:t>
            </a: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cs typeface="+mn-ea"/>
                <a:sym typeface="+mn-lt"/>
              </a:rPr>
              <a:t>：李亮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文本占位符 2"/>
          <p:cNvSpPr txBox="1"/>
          <p:nvPr/>
        </p:nvSpPr>
        <p:spPr>
          <a:xfrm>
            <a:off x="1181100" y="3747297"/>
            <a:ext cx="10020300" cy="683264"/>
          </a:xfrm>
          <a:prstGeom prst="rect">
            <a:avLst/>
          </a:prstGeom>
          <a:noFill/>
        </p:spPr>
        <p:txBody>
          <a:bodyPr vert="horz" wrap="square" lIns="121920" tIns="60960" rIns="121920" bIns="60960" rtlCol="0" anchor="ctr">
            <a:spAutoFit/>
          </a:bodyPr>
          <a:lstStyle>
            <a:lvl1pPr marL="22860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zh-CN" altLang="en-US" sz="1800" b="1" i="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30000"/>
              </a:lnSpc>
              <a:buNone/>
            </a:pPr>
            <a:r>
              <a:rPr lang="en-US" altLang="zh-CN" sz="14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sym typeface="+mn-lt"/>
              </a:rPr>
              <a:t>No matter how long the rain lasts, there will be a rainbow in the end. No matter how sad you may be, believe, that happiness is waiting.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sym typeface="+mn-lt"/>
              </a:rPr>
              <a:t> </a:t>
            </a:r>
            <a:r>
              <a:rPr lang="en-US" altLang="zh-CN" sz="1400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sym typeface="+mn-lt"/>
              </a:rPr>
              <a:t>To the world you may be one person, but to one person you may be the world.</a:t>
            </a:r>
            <a:endParaRPr lang="en-US" altLang="en-US" sz="1400" b="0" dirty="0">
              <a:solidFill>
                <a:schemeClr val="tx1">
                  <a:lumMod val="95000"/>
                  <a:lumOff val="5000"/>
                </a:schemeClr>
              </a:solidFill>
              <a:effectLst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105871" y="2046131"/>
            <a:ext cx="598025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40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PERSONAL RESUME</a:t>
            </a:r>
            <a:endParaRPr lang="zh-CN" altLang="en-US" sz="440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warp dir="i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7" grpId="0" bldLvl="0" animBg="1"/>
      <p:bldP spid="18" grpId="0" bldLvl="0" animBg="1"/>
      <p:bldP spid="19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90579" y="2616636"/>
            <a:ext cx="11772259" cy="4364899"/>
            <a:chOff x="190579" y="2616636"/>
            <a:chExt cx="11772259" cy="4364899"/>
          </a:xfrm>
        </p:grpSpPr>
        <p:sp>
          <p:nvSpPr>
            <p:cNvPr id="5" name="矩形 4"/>
            <p:cNvSpPr/>
            <p:nvPr/>
          </p:nvSpPr>
          <p:spPr>
            <a:xfrm>
              <a:off x="254643" y="2616636"/>
              <a:ext cx="11644132" cy="32918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pic>
          <p:nvPicPr>
            <p:cNvPr id="18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 flipH="1">
              <a:off x="5540179" y="558876"/>
              <a:ext cx="1073059" cy="11772259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6" name="MH_Others_1"/>
          <p:cNvSpPr txBox="1"/>
          <p:nvPr>
            <p:custDataLst>
              <p:tags r:id="rId3"/>
            </p:custDataLst>
          </p:nvPr>
        </p:nvSpPr>
        <p:spPr>
          <a:xfrm>
            <a:off x="5944087" y="3121223"/>
            <a:ext cx="4011445" cy="61555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uLnTx/>
                <a:uFillTx/>
                <a:cs typeface="+mn-ea"/>
                <a:sym typeface="+mn-lt"/>
              </a:rPr>
              <a:t>PART ONE</a:t>
            </a:r>
            <a:endParaRPr lang="zh-CN" altLang="en-US" sz="4000" b="1" spc="3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TextBox 38"/>
          <p:cNvSpPr txBox="1"/>
          <p:nvPr/>
        </p:nvSpPr>
        <p:spPr>
          <a:xfrm>
            <a:off x="5783294" y="4700278"/>
            <a:ext cx="5741956" cy="73353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>
              <a:lnSpc>
                <a:spcPts val="2500"/>
              </a:lnSpc>
            </a:pPr>
            <a:r>
              <a:rPr lang="en-US" altLang="zh-CN" sz="1400" dirty="0">
                <a:cs typeface="+mn-ea"/>
                <a:sym typeface="+mn-lt"/>
              </a:rPr>
              <a:t>Time would heal almost all wounds. If your wounds have not been healed up, please wait for a short while. </a:t>
            </a:r>
            <a:endParaRPr lang="zh-CN" altLang="en-US" sz="1400" dirty="0">
              <a:cs typeface="+mn-ea"/>
              <a:sym typeface="+mn-lt"/>
            </a:endParaRPr>
          </a:p>
        </p:txBody>
      </p:sp>
      <p:pic>
        <p:nvPicPr>
          <p:cNvPr id="15" name="图形 14"/>
          <p:cNvPicPr>
            <a:picLocks noChangeAspect="1"/>
          </p:cNvPicPr>
          <p:nvPr/>
        </p:nvPicPr>
        <p:blipFill>
          <a:blip r:embed="rId4" cstate="screen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53054" y="2958192"/>
            <a:ext cx="4011445" cy="2950284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5785268" y="3657540"/>
            <a:ext cx="5212080" cy="11068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zh-CN" altLang="en-US" sz="6600" b="1" dirty="0">
                <a:solidFill>
                  <a:prstClr val="black"/>
                </a:solidFill>
                <a:cs typeface="+mn-ea"/>
                <a:sym typeface="+mn-lt"/>
              </a:rPr>
              <a:t>医疗咨询管理</a:t>
            </a:r>
            <a:endParaRPr lang="en-US" altLang="zh-CN" sz="66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2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2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0043" y="247650"/>
            <a:ext cx="11644132" cy="63817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143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7640" y="247650"/>
            <a:ext cx="243141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en-US" altLang="zh-CN" sz="3200" b="1" dirty="0">
                <a:solidFill>
                  <a:prstClr val="black"/>
                </a:solidFill>
                <a:cs typeface="+mn-ea"/>
                <a:sym typeface="+mn-lt"/>
              </a:rPr>
              <a:t>01 </a:t>
            </a:r>
            <a:r>
              <a:rPr lang="zh-CN" altLang="en-US" sz="3200" b="1" dirty="0">
                <a:solidFill>
                  <a:prstClr val="black"/>
                </a:solidFill>
                <a:cs typeface="+mn-ea"/>
                <a:sym typeface="+mn-lt"/>
              </a:rPr>
              <a:t>实现结果</a:t>
            </a:r>
            <a:endParaRPr lang="zh-CN" altLang="en-US" sz="32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671615" y="1058626"/>
            <a:ext cx="6795113" cy="1367501"/>
            <a:chOff x="1458380" y="2536271"/>
            <a:chExt cx="6795113" cy="1367501"/>
          </a:xfrm>
        </p:grpSpPr>
        <p:grpSp>
          <p:nvGrpSpPr>
            <p:cNvPr id="20" name="işļîḑè"/>
            <p:cNvGrpSpPr/>
            <p:nvPr/>
          </p:nvGrpSpPr>
          <p:grpSpPr>
            <a:xfrm>
              <a:off x="1458380" y="2536271"/>
              <a:ext cx="3293745" cy="1212215"/>
              <a:chOff x="1210943" y="4839767"/>
              <a:chExt cx="3293745" cy="1212215"/>
            </a:xfrm>
          </p:grpSpPr>
          <p:sp>
            <p:nvSpPr>
              <p:cNvPr id="24" name="iṥļïḍe"/>
              <p:cNvSpPr/>
              <p:nvPr/>
            </p:nvSpPr>
            <p:spPr bwMode="auto">
              <a:xfrm>
                <a:off x="1210943" y="4839767"/>
                <a:ext cx="3293745" cy="121221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lIns="0" tIns="0" rIns="0" bIns="0" anchor="ctr">
                <a:normAutofit lnSpcReduction="20000"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3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8989B5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医疗管理</a:t>
                </a:r>
                <a:endPara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8989B5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3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8989B5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	</a:t>
                </a:r>
                <a:r>
                  <a:rPr kumimoji="0" lang="zh-CN" altLang="en-US" sz="3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8989B5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增删改查</a:t>
                </a:r>
                <a:endPara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8989B5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cxnSp>
            <p:nvCxnSpPr>
              <p:cNvPr id="26" name="直接连接符 25"/>
              <p:cNvCxnSpPr/>
              <p:nvPr/>
            </p:nvCxnSpPr>
            <p:spPr>
              <a:xfrm flipH="1">
                <a:off x="4203278" y="4945096"/>
                <a:ext cx="10160" cy="1001395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/>
            <p:cNvGrpSpPr/>
            <p:nvPr/>
          </p:nvGrpSpPr>
          <p:grpSpPr>
            <a:xfrm>
              <a:off x="4567136" y="2641293"/>
              <a:ext cx="3686357" cy="1262479"/>
              <a:chOff x="3218874" y="2377067"/>
              <a:chExt cx="3686357" cy="1262479"/>
            </a:xfrm>
          </p:grpSpPr>
          <p:sp>
            <p:nvSpPr>
              <p:cNvPr id="22" name="文本框 21"/>
              <p:cNvSpPr txBox="1"/>
              <p:nvPr/>
            </p:nvSpPr>
            <p:spPr>
              <a:xfrm>
                <a:off x="3218874" y="2377067"/>
                <a:ext cx="2133781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实现效果如下图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3329999" y="2829286"/>
                <a:ext cx="3575232" cy="8102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可实现增删改查功能，具体分别为对病例</a:t>
                </a:r>
                <a:r>
                  <a:rPr kumimoji="0" lang="en-US" altLang="zh-CN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ID</a:t>
                </a: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、确诊时间、病人星梦、医生姓名、类别的增加删除修改查询四项功能。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pic>
        <p:nvPicPr>
          <p:cNvPr id="2" name="图片 1" descr="8cdbc85f9046c981579b75689be5e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120" y="2996565"/>
            <a:ext cx="10090150" cy="1771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0043" y="247650"/>
            <a:ext cx="11644132" cy="63817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143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7640" y="247650"/>
            <a:ext cx="1996440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en-US" altLang="zh-CN" sz="3200" b="1" dirty="0">
                <a:solidFill>
                  <a:prstClr val="black"/>
                </a:solidFill>
                <a:cs typeface="+mn-ea"/>
                <a:sym typeface="+mn-lt"/>
              </a:rPr>
              <a:t>01 entity</a:t>
            </a:r>
            <a:endParaRPr lang="zh-CN" altLang="en-US" sz="32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062540" y="3600451"/>
            <a:ext cx="27622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13329" y="3551238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3750178" y="3551238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311016" y="3523738"/>
            <a:ext cx="192613" cy="192613"/>
          </a:xfrm>
          <a:prstGeom prst="ellipse">
            <a:avLst/>
          </a:prstGeom>
          <a:solidFill>
            <a:srgbClr val="898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494700" y="3504144"/>
            <a:ext cx="192613" cy="192613"/>
          </a:xfrm>
          <a:prstGeom prst="ellipse">
            <a:avLst/>
          </a:prstGeom>
          <a:solidFill>
            <a:srgbClr val="898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8653175" y="3600451"/>
            <a:ext cx="27622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8603964" y="3551238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1340813" y="3551238"/>
            <a:ext cx="98425" cy="9842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0901651" y="3493258"/>
            <a:ext cx="192613" cy="192613"/>
          </a:xfrm>
          <a:prstGeom prst="ellipse">
            <a:avLst/>
          </a:prstGeom>
          <a:solidFill>
            <a:srgbClr val="898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9085335" y="3504144"/>
            <a:ext cx="192613" cy="192613"/>
          </a:xfrm>
          <a:prstGeom prst="ellipse">
            <a:avLst/>
          </a:prstGeom>
          <a:solidFill>
            <a:srgbClr val="898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013328" y="2074210"/>
            <a:ext cx="1973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输入标题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837800" y="3820444"/>
            <a:ext cx="1973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输入标题</a:t>
            </a:r>
            <a:endParaRPr lang="zh-CN" altLang="en-US" b="1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419534" y="2074210"/>
            <a:ext cx="197398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b="1" dirty="0">
                <a:solidFill>
                  <a:srgbClr val="E7E6E6">
                    <a:lumMod val="25000"/>
                  </a:srgbClr>
                </a:solidFill>
                <a:cs typeface="+mn-ea"/>
                <a:sym typeface="+mn-lt"/>
              </a:rPr>
              <a:t>实体类</a:t>
            </a:r>
            <a:endParaRPr lang="zh-CN" altLang="en-US" b="1" dirty="0">
              <a:solidFill>
                <a:srgbClr val="E7E6E6">
                  <a:lumMod val="25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014363" y="2437279"/>
            <a:ext cx="2964387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请在此处添加具体内容，文字尽量言简意赅，简单说明即可，不必过于繁琐，注意版面美观度。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059950" y="4158740"/>
            <a:ext cx="2964387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  <a:defRPr/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请在此处添加具体内容，文字尽量言简意赅，简单说明即可，不必过于繁琐，注意版面美观度。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8425637" y="2441453"/>
            <a:ext cx="2964387" cy="1050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定义了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id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，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time,pname,dname,classify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并分别定义了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get/set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方法。通过快捷键生成了有参构造、无参构造、</a:t>
            </a: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toString</a:t>
            </a:r>
            <a:r>
              <a: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方法。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4373838" y="2117194"/>
            <a:ext cx="3453707" cy="34581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图片 1" descr="ent"/>
          <p:cNvPicPr>
            <a:picLocks noChangeAspect="1"/>
          </p:cNvPicPr>
          <p:nvPr/>
        </p:nvPicPr>
        <p:blipFill>
          <a:blip r:embed="rId3"/>
          <a:srcRect r="283" b="12694"/>
          <a:stretch>
            <a:fillRect/>
          </a:stretch>
        </p:blipFill>
        <p:spPr>
          <a:xfrm>
            <a:off x="339090" y="831850"/>
            <a:ext cx="7696835" cy="5828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0"/>
                            </p:stCondLst>
                            <p:childTnLst>
                              <p:par>
                                <p:cTn id="5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500"/>
                            </p:stCondLst>
                            <p:childTnLst>
                              <p:par>
                                <p:cTn id="6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000"/>
                            </p:stCondLst>
                            <p:childTnLst>
                              <p:par>
                                <p:cTn id="6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500"/>
                            </p:stCondLst>
                            <p:childTnLst>
                              <p:par>
                                <p:cTn id="6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0"/>
                            </p:stCondLst>
                            <p:childTnLst>
                              <p:par>
                                <p:cTn id="7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7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000"/>
                            </p:stCondLst>
                            <p:childTnLst>
                              <p:par>
                                <p:cTn id="8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/>
      <p:bldP spid="25" grpId="0"/>
      <p:bldP spid="26" grpId="0"/>
      <p:bldP spid="28" grpId="0"/>
      <p:bldP spid="29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0043" y="247650"/>
            <a:ext cx="11644132" cy="63817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143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7640" y="247650"/>
            <a:ext cx="238950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en-US" altLang="zh-CN" sz="3200" b="1" dirty="0">
                <a:solidFill>
                  <a:prstClr val="black"/>
                </a:solidFill>
                <a:cs typeface="+mn-ea"/>
                <a:sym typeface="+mn-lt"/>
              </a:rPr>
              <a:t>01 mapper</a:t>
            </a:r>
            <a:endParaRPr lang="en-US" altLang="zh-CN" sz="32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863" y="1847732"/>
            <a:ext cx="7614312" cy="2976033"/>
          </a:xfrm>
          <a:custGeom>
            <a:avLst/>
            <a:gdLst>
              <a:gd name="connsiteX0" fmla="*/ 0 w 7633930"/>
              <a:gd name="connsiteY0" fmla="*/ 0 h 2540001"/>
              <a:gd name="connsiteX1" fmla="*/ 7633930 w 7633930"/>
              <a:gd name="connsiteY1" fmla="*/ 0 h 2540001"/>
              <a:gd name="connsiteX2" fmla="*/ 7633930 w 7633930"/>
              <a:gd name="connsiteY2" fmla="*/ 2540001 h 2540001"/>
              <a:gd name="connsiteX3" fmla="*/ 0 w 7633930"/>
              <a:gd name="connsiteY3" fmla="*/ 2540001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33930" h="2540001">
                <a:moveTo>
                  <a:pt x="0" y="0"/>
                </a:moveTo>
                <a:lnTo>
                  <a:pt x="7633930" y="0"/>
                </a:lnTo>
                <a:lnTo>
                  <a:pt x="7633930" y="2540001"/>
                </a:lnTo>
                <a:lnTo>
                  <a:pt x="0" y="2540001"/>
                </a:lnTo>
                <a:close/>
              </a:path>
            </a:pathLst>
          </a:custGeom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67826" y="1847732"/>
            <a:ext cx="4042038" cy="2976033"/>
          </a:xfrm>
          <a:prstGeom prst="rect">
            <a:avLst/>
          </a:prstGeom>
          <a:blipFill>
            <a:blip r:embed="rId3" cstate="screen"/>
            <a:stretch>
              <a:fillRect/>
            </a:stretch>
          </a:blipFill>
          <a:ln w="9525">
            <a:noFill/>
            <a:miter lim="800000"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Line 13"/>
          <p:cNvSpPr>
            <a:spLocks noChangeShapeType="1"/>
          </p:cNvSpPr>
          <p:nvPr/>
        </p:nvSpPr>
        <p:spPr bwMode="auto">
          <a:xfrm>
            <a:off x="1219220" y="2455003"/>
            <a:ext cx="2139949" cy="0"/>
          </a:xfrm>
          <a:prstGeom prst="line">
            <a:avLst/>
          </a:prstGeom>
          <a:noFill/>
          <a:ln w="6350">
            <a:solidFill>
              <a:schemeClr val="bg1">
                <a:lumMod val="95000"/>
              </a:schemeClr>
            </a:solidFill>
            <a:round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180134" y="2033746"/>
            <a:ext cx="2197099" cy="2552577"/>
            <a:chOff x="901349" y="1925591"/>
            <a:chExt cx="2197099" cy="2552577"/>
          </a:xfrm>
        </p:grpSpPr>
        <p:sp>
          <p:nvSpPr>
            <p:cNvPr id="11" name="Footer Text"/>
            <p:cNvSpPr txBox="1"/>
            <p:nvPr/>
          </p:nvSpPr>
          <p:spPr>
            <a:xfrm flipH="1">
              <a:off x="901349" y="2430293"/>
              <a:ext cx="2197099" cy="204787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just">
                <a:lnSpc>
                  <a:spcPct val="130000"/>
                </a:lnSpc>
                <a:spcBef>
                  <a:spcPts val="600"/>
                </a:spcBef>
                <a:spcAft>
                  <a:spcPts val="600"/>
                </a:spcAft>
                <a:defRPr sz="1600">
                  <a:solidFill>
                    <a:schemeClr val="bg1">
                      <a:lumMod val="85000"/>
                    </a:schemeClr>
                  </a:solidFill>
                  <a:latin typeface="A思源黑体—01" panose="020B0200000000000000" pitchFamily="34" charset="-122"/>
                  <a:ea typeface="A思源黑体—01" panose="020B0200000000000000" pitchFamily="34" charset="-122"/>
                </a:defRPr>
              </a:lvl1pPr>
            </a:lstStyle>
            <a:p>
              <a:pPr algn="ctr">
                <a:defRPr/>
              </a:pP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在其中添加增加（</a:t>
              </a:r>
              <a:r>
                <a:rPr lang="en-US" altLang="zh-CN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addToMedical</a:t>
              </a: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）修改（</a:t>
              </a:r>
              <a:r>
                <a:rPr lang="en-US" altLang="zh-CN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updateById</a:t>
              </a: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）删除（</a:t>
              </a:r>
              <a:r>
                <a:rPr lang="en-US" altLang="zh-CN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deleteMedicalById</a:t>
              </a: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）查询（</a:t>
              </a:r>
              <a:r>
                <a:rPr lang="en-US" altLang="zh-CN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selectAll</a:t>
              </a: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）四个方法，其中查询使用</a:t>
              </a:r>
              <a:r>
                <a:rPr lang="en-US" altLang="zh-CN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try-catche</a:t>
              </a:r>
              <a:r>
                <a:rPr lang="zh-CN" altLang="en-US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  <a:cs typeface="+mn-ea"/>
                  <a:sym typeface="+mn-lt"/>
                </a:rPr>
                <a:t>抛出异常</a:t>
              </a:r>
              <a:endParaRPr lang="zh-CN" altLang="en-US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429356" y="1925591"/>
              <a:ext cx="1141095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cs typeface="+mn-ea"/>
                  <a:sym typeface="+mn-lt"/>
                </a:rPr>
                <a:t>mapper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cs typeface="+mn-ea"/>
                  <a:sym typeface="+mn-lt"/>
                </a:rPr>
                <a:t>类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2" name="图片 1" descr="ma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9745" y="247650"/>
            <a:ext cx="7662545" cy="66097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/>
      <p:bldP spid="7" grpId="0" animBg="1"/>
      <p:bldP spid="8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0043" y="247650"/>
            <a:ext cx="11644132" cy="63817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14300" sx="101000" sy="101000" algn="c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7640" y="247650"/>
            <a:ext cx="4973955" cy="5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en-US" altLang="zh-CN" sz="3200" b="1" dirty="0">
                <a:solidFill>
                  <a:prstClr val="black"/>
                </a:solidFill>
                <a:cs typeface="+mn-ea"/>
                <a:sym typeface="+mn-lt"/>
              </a:rPr>
              <a:t>01 service</a:t>
            </a:r>
            <a:r>
              <a:rPr lang="zh-CN" altLang="en-US" sz="3200" b="1" dirty="0">
                <a:solidFill>
                  <a:prstClr val="black"/>
                </a:solidFill>
                <a:cs typeface="+mn-ea"/>
                <a:sym typeface="+mn-lt"/>
              </a:rPr>
              <a:t>和</a:t>
            </a:r>
            <a:r>
              <a:rPr lang="en-US" altLang="zh-CN" sz="3200" b="1" dirty="0">
                <a:solidFill>
                  <a:prstClr val="black"/>
                </a:solidFill>
                <a:cs typeface="+mn-ea"/>
                <a:sym typeface="+mn-lt"/>
              </a:rPr>
              <a:t>service.imp</a:t>
            </a:r>
            <a:endParaRPr lang="en-US" altLang="zh-CN" sz="32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grpSp>
        <p:nvGrpSpPr>
          <p:cNvPr id="9" name="îSḻiḍe"/>
          <p:cNvGrpSpPr/>
          <p:nvPr/>
        </p:nvGrpSpPr>
        <p:grpSpPr>
          <a:xfrm>
            <a:off x="447675" y="3173961"/>
            <a:ext cx="2177910" cy="1846302"/>
            <a:chOff x="673100" y="4300498"/>
            <a:chExt cx="2177910" cy="1846302"/>
          </a:xfrm>
        </p:grpSpPr>
        <p:sp>
          <p:nvSpPr>
            <p:cNvPr id="11" name="iṩḻïḑè"/>
            <p:cNvSpPr/>
            <p:nvPr/>
          </p:nvSpPr>
          <p:spPr>
            <a:xfrm>
              <a:off x="1427053" y="4300498"/>
              <a:ext cx="670004" cy="67000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6BA5">
                  <a:alpha val="70000"/>
                </a:srgb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  <a:endPara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íṡľíḑe"/>
            <p:cNvSpPr txBox="1"/>
            <p:nvPr/>
          </p:nvSpPr>
          <p:spPr>
            <a:xfrm>
              <a:off x="673100" y="5062269"/>
              <a:ext cx="2177910" cy="399489"/>
            </a:xfrm>
            <a:prstGeom prst="rect">
              <a:avLst/>
            </a:prstGeom>
          </p:spPr>
          <p:txBody>
            <a:bodyPr vert="horz"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service</a:t>
              </a:r>
              <a:endPara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ïSľïďe"/>
            <p:cNvSpPr txBox="1"/>
            <p:nvPr/>
          </p:nvSpPr>
          <p:spPr>
            <a:xfrm>
              <a:off x="673100" y="5467614"/>
              <a:ext cx="2177910" cy="67918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normAutofit lnSpcReduction="10000"/>
            </a:bodyPr>
            <a:lstStyle>
              <a:defPPr>
                <a:defRPr lang="zh-CN"/>
              </a:defPPr>
              <a:lvl1pPr lvl="0" algn="ctr">
                <a:lnSpc>
                  <a:spcPct val="130000"/>
                </a:lnSpc>
                <a:defRPr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r>
                <a:rPr lang="zh-CN" altLang="en-US" dirty="0">
                  <a:latin typeface="+mn-lt"/>
                  <a:ea typeface="+mn-ea"/>
                  <a:cs typeface="+mn-ea"/>
                  <a:sym typeface="+mn-lt"/>
                </a:rPr>
                <a:t>定义增删改查四个接口</a:t>
              </a:r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4" name="ïṩḷîḋe"/>
          <p:cNvGrpSpPr/>
          <p:nvPr/>
        </p:nvGrpSpPr>
        <p:grpSpPr>
          <a:xfrm>
            <a:off x="3243648" y="3103476"/>
            <a:ext cx="2177910" cy="1846302"/>
            <a:chOff x="673100" y="4300498"/>
            <a:chExt cx="2177910" cy="1846302"/>
          </a:xfrm>
        </p:grpSpPr>
        <p:sp>
          <p:nvSpPr>
            <p:cNvPr id="15" name="íSḷíḋè"/>
            <p:cNvSpPr/>
            <p:nvPr/>
          </p:nvSpPr>
          <p:spPr>
            <a:xfrm>
              <a:off x="1427053" y="4300498"/>
              <a:ext cx="670004" cy="67000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6BA5">
                  <a:alpha val="70000"/>
                </a:srgb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  <a:endPara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iṧlídè"/>
            <p:cNvSpPr txBox="1"/>
            <p:nvPr/>
          </p:nvSpPr>
          <p:spPr>
            <a:xfrm>
              <a:off x="673100" y="5062269"/>
              <a:ext cx="2177910" cy="399489"/>
            </a:xfrm>
            <a:prstGeom prst="rect">
              <a:avLst/>
            </a:prstGeom>
          </p:spPr>
          <p:txBody>
            <a:bodyPr vert="horz" wrap="square" lIns="91440" tIns="45720" rIns="91440" bIns="45720" anchor="ctr">
              <a:normAutofit/>
            </a:bodyPr>
            <a:lstStyle/>
            <a:p>
              <a:pPr lvl="0" algn="ctr">
                <a:spcBef>
                  <a:spcPct val="0"/>
                </a:spcBef>
                <a:defRPr/>
              </a:pPr>
              <a:r>
                <a:rPr lang="en-US" altLang="zh-CN" sz="1600" dirty="0">
                  <a:solidFill>
                    <a:prstClr val="black"/>
                  </a:solidFill>
                  <a:cs typeface="+mn-ea"/>
                  <a:sym typeface="+mn-lt"/>
                </a:rPr>
                <a:t>service.imp</a:t>
              </a:r>
              <a:endParaRPr lang="zh-CN" altLang="en-US" sz="16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" name="ïSḷîďe"/>
            <p:cNvSpPr txBox="1"/>
            <p:nvPr/>
          </p:nvSpPr>
          <p:spPr>
            <a:xfrm>
              <a:off x="673100" y="5467614"/>
              <a:ext cx="2177910" cy="67918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normAutofit lnSpcReduction="10000"/>
            </a:bodyPr>
            <a:lstStyle>
              <a:defPPr>
                <a:defRPr lang="zh-CN"/>
              </a:defPPr>
              <a:lvl1pPr lvl="0" algn="ctr">
                <a:lnSpc>
                  <a:spcPct val="130000"/>
                </a:lnSpc>
                <a:defRPr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r>
                <a:rPr lang="zh-CN" altLang="en-US" dirty="0">
                  <a:latin typeface="+mn-lt"/>
                  <a:ea typeface="+mn-ea"/>
                  <a:cs typeface="+mn-ea"/>
                  <a:sym typeface="+mn-lt"/>
                </a:rPr>
                <a:t>通过接口定义四个方法</a:t>
              </a:r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8" name="iṥlîḋè"/>
          <p:cNvGrpSpPr/>
          <p:nvPr/>
        </p:nvGrpSpPr>
        <p:grpSpPr>
          <a:xfrm>
            <a:off x="6637727" y="3971521"/>
            <a:ext cx="2177910" cy="1846302"/>
            <a:chOff x="673100" y="4300498"/>
            <a:chExt cx="2177910" cy="1846302"/>
          </a:xfrm>
        </p:grpSpPr>
        <p:sp>
          <p:nvSpPr>
            <p:cNvPr id="19" name="ïṥļídé"/>
            <p:cNvSpPr/>
            <p:nvPr/>
          </p:nvSpPr>
          <p:spPr>
            <a:xfrm>
              <a:off x="1427053" y="4300498"/>
              <a:ext cx="670004" cy="67000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6BA5">
                  <a:alpha val="70000"/>
                </a:srgb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ïSļîdé"/>
            <p:cNvSpPr txBox="1"/>
            <p:nvPr/>
          </p:nvSpPr>
          <p:spPr>
            <a:xfrm>
              <a:off x="673100" y="5062269"/>
              <a:ext cx="2177910" cy="399489"/>
            </a:xfrm>
            <a:prstGeom prst="rect">
              <a:avLst/>
            </a:prstGeom>
          </p:spPr>
          <p:txBody>
            <a:bodyPr vert="horz" wrap="square" lIns="91440" tIns="45720" rIns="91440" bIns="45720" anchor="ctr">
              <a:normAutofit/>
            </a:bodyPr>
            <a:lstStyle>
              <a:defPPr>
                <a:defRPr lang="zh-CN"/>
              </a:defPPr>
              <a:lvl1pPr lvl="0" algn="ctr">
                <a:spcBef>
                  <a:spcPct val="0"/>
                </a:spcBef>
                <a:defRPr sz="1400">
                  <a:solidFill>
                    <a:prstClr val="black"/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r>
                <a:rPr lang="zh-CN" altLang="en-US" sz="1600" dirty="0">
                  <a:latin typeface="+mn-lt"/>
                  <a:ea typeface="+mn-ea"/>
                  <a:cs typeface="+mn-ea"/>
                  <a:sym typeface="+mn-lt"/>
                </a:rPr>
                <a:t>输入标题</a:t>
              </a:r>
              <a:endParaRPr lang="zh-CN" altLang="en-US" sz="1600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işlíďè"/>
            <p:cNvSpPr txBox="1"/>
            <p:nvPr/>
          </p:nvSpPr>
          <p:spPr>
            <a:xfrm>
              <a:off x="673100" y="5467614"/>
              <a:ext cx="2177910" cy="67918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normAutofit lnSpcReduction="10000"/>
            </a:bodyPr>
            <a:lstStyle/>
            <a:p>
              <a:pPr lvl="0" algn="ctr">
                <a:lnSpc>
                  <a:spcPct val="130000"/>
                </a:lnSpc>
                <a:defRPr/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+mn-ea"/>
                  <a:sym typeface="+mn-lt"/>
                </a:rPr>
                <a:t>请在此处添加具体内容，文字尽量言简意赅，简单说明即可，不必过于繁琐，注意版面美观度。</a:t>
              </a:r>
              <a:endPara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ïṡļîḋe"/>
          <p:cNvGrpSpPr/>
          <p:nvPr/>
        </p:nvGrpSpPr>
        <p:grpSpPr>
          <a:xfrm>
            <a:off x="9328290" y="3971521"/>
            <a:ext cx="2177910" cy="1846302"/>
            <a:chOff x="673100" y="4300498"/>
            <a:chExt cx="2177910" cy="1846302"/>
          </a:xfrm>
        </p:grpSpPr>
        <p:sp>
          <p:nvSpPr>
            <p:cNvPr id="23" name="íŝlîďê"/>
            <p:cNvSpPr/>
            <p:nvPr/>
          </p:nvSpPr>
          <p:spPr>
            <a:xfrm>
              <a:off x="1427053" y="4300498"/>
              <a:ext cx="670004" cy="67000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6BA5">
                  <a:alpha val="70000"/>
                </a:srgb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6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4</a:t>
              </a:r>
              <a:endPara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işľïḍè"/>
            <p:cNvSpPr txBox="1"/>
            <p:nvPr/>
          </p:nvSpPr>
          <p:spPr>
            <a:xfrm>
              <a:off x="673100" y="5062269"/>
              <a:ext cx="2177910" cy="399489"/>
            </a:xfrm>
            <a:prstGeom prst="rect">
              <a:avLst/>
            </a:prstGeom>
          </p:spPr>
          <p:txBody>
            <a:bodyPr vert="horz" wrap="square" lIns="91440" tIns="45720" rIns="91440" bIns="45720" anchor="ctr">
              <a:normAutofit/>
            </a:bodyPr>
            <a:lstStyle>
              <a:defPPr>
                <a:defRPr lang="zh-CN"/>
              </a:defPPr>
              <a:lvl1pPr lvl="0" algn="ctr">
                <a:spcBef>
                  <a:spcPct val="0"/>
                </a:spcBef>
                <a:defRPr sz="1600">
                  <a:solidFill>
                    <a:prstClr val="black"/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r>
                <a:rPr lang="zh-CN" altLang="en-US" dirty="0">
                  <a:latin typeface="+mn-lt"/>
                  <a:ea typeface="+mn-ea"/>
                  <a:cs typeface="+mn-ea"/>
                  <a:sym typeface="+mn-lt"/>
                </a:rPr>
                <a:t>输入标题</a:t>
              </a:r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5" name="íś1idè"/>
            <p:cNvSpPr txBox="1"/>
            <p:nvPr/>
          </p:nvSpPr>
          <p:spPr>
            <a:xfrm>
              <a:off x="673100" y="5467614"/>
              <a:ext cx="2177910" cy="67918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normAutofit lnSpcReduction="10000"/>
            </a:bodyPr>
            <a:lstStyle>
              <a:defPPr>
                <a:defRPr lang="zh-CN"/>
              </a:defPPr>
              <a:lvl1pPr lvl="0" algn="ctr">
                <a:lnSpc>
                  <a:spcPct val="130000"/>
                </a:lnSpc>
                <a:defRPr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r>
                <a:rPr lang="zh-CN" altLang="en-US" dirty="0">
                  <a:latin typeface="+mn-lt"/>
                  <a:ea typeface="+mn-ea"/>
                  <a:cs typeface="+mn-ea"/>
                  <a:sym typeface="+mn-lt"/>
                </a:rPr>
                <a:t>请在此处添加具体内容，文字尽量言简意赅，简单说明即可，不必过于繁琐，注意版面美观度。</a:t>
              </a:r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2" name="图片 1" descr="se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5" y="1071880"/>
            <a:ext cx="5353050" cy="1790700"/>
          </a:xfrm>
          <a:prstGeom prst="rect">
            <a:avLst/>
          </a:prstGeom>
        </p:spPr>
      </p:pic>
      <p:pic>
        <p:nvPicPr>
          <p:cNvPr id="3" name="图片 2" descr="im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0725" y="983615"/>
            <a:ext cx="5876925" cy="56457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sp>
        <p:nvSpPr>
          <p:cNvPr id="6" name="MH_Others_1"/>
          <p:cNvSpPr txBox="1"/>
          <p:nvPr>
            <p:custDataLst>
              <p:tags r:id="rId2"/>
            </p:custDataLst>
          </p:nvPr>
        </p:nvSpPr>
        <p:spPr>
          <a:xfrm>
            <a:off x="5944087" y="3121223"/>
            <a:ext cx="4011445" cy="61555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uLnTx/>
                <a:uFillTx/>
                <a:cs typeface="+mn-ea"/>
                <a:sym typeface="+mn-lt"/>
              </a:rPr>
              <a:t>PART ONE</a:t>
            </a:r>
            <a:endParaRPr lang="zh-CN" altLang="en-US" sz="4000" b="1" spc="3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TextBox 38"/>
          <p:cNvSpPr txBox="1"/>
          <p:nvPr/>
        </p:nvSpPr>
        <p:spPr>
          <a:xfrm>
            <a:off x="5783294" y="4700278"/>
            <a:ext cx="5741956" cy="73353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>
              <a:lnSpc>
                <a:spcPts val="2500"/>
              </a:lnSpc>
            </a:pPr>
            <a:r>
              <a:rPr lang="en-US" altLang="zh-CN" sz="1400" dirty="0">
                <a:cs typeface="+mn-ea"/>
                <a:sym typeface="+mn-lt"/>
              </a:rPr>
              <a:t>Time would heal almost all wounds. If your wounds have not been healed up, please wait for a short while. </a:t>
            </a:r>
            <a:endParaRPr lang="zh-CN" altLang="en-US" sz="1400" dirty="0">
              <a:cs typeface="+mn-ea"/>
              <a:sym typeface="+mn-lt"/>
            </a:endParaRPr>
          </a:p>
        </p:txBody>
      </p:sp>
      <p:pic>
        <p:nvPicPr>
          <p:cNvPr id="15" name="图形 14"/>
          <p:cNvPicPr>
            <a:picLocks noChangeAspect="1"/>
          </p:cNvPicPr>
          <p:nvPr/>
        </p:nvPicPr>
        <p:blipFill>
          <a:blip r:embed="rId3" cstate="screen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3054" y="2958192"/>
            <a:ext cx="4011445" cy="2950284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5785268" y="3657540"/>
            <a:ext cx="5212080" cy="11068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zh-CN" altLang="en-US" sz="6600" b="1" dirty="0">
                <a:solidFill>
                  <a:prstClr val="black"/>
                </a:solidFill>
                <a:cs typeface="+mn-ea"/>
                <a:sym typeface="+mn-lt"/>
              </a:rPr>
              <a:t>医疗咨询管理</a:t>
            </a:r>
            <a:endParaRPr lang="en-US" altLang="zh-CN" sz="66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pic>
        <p:nvPicPr>
          <p:cNvPr id="3" name="图片 2" descr="jsp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3500" y="0"/>
            <a:ext cx="5847080" cy="6858000"/>
          </a:xfrm>
          <a:prstGeom prst="rect">
            <a:avLst/>
          </a:prstGeom>
        </p:spPr>
      </p:pic>
      <p:pic>
        <p:nvPicPr>
          <p:cNvPr id="7" name="图片 6" descr="jsp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60035" y="0"/>
            <a:ext cx="683006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45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pic>
        <p:nvPicPr>
          <p:cNvPr id="15" name="图形 14"/>
          <p:cNvPicPr>
            <a:picLocks noChangeAspect="1"/>
          </p:cNvPicPr>
          <p:nvPr/>
        </p:nvPicPr>
        <p:blipFill>
          <a:blip r:embed="rId2" cstate="screen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3054" y="2958192"/>
            <a:ext cx="4011445" cy="2950284"/>
          </a:xfrm>
          <a:prstGeom prst="rect">
            <a:avLst/>
          </a:prstGeom>
        </p:spPr>
      </p:pic>
      <p:pic>
        <p:nvPicPr>
          <p:cNvPr id="3" name="图片 2" descr="j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7212330" cy="6787515"/>
          </a:xfrm>
          <a:prstGeom prst="rect">
            <a:avLst/>
          </a:prstGeom>
        </p:spPr>
      </p:pic>
      <p:grpSp>
        <p:nvGrpSpPr>
          <p:cNvPr id="9" name="îSḻiḍe"/>
          <p:cNvGrpSpPr/>
          <p:nvPr/>
        </p:nvGrpSpPr>
        <p:grpSpPr>
          <a:xfrm>
            <a:off x="8298180" y="3661154"/>
            <a:ext cx="2178050" cy="1089916"/>
            <a:chOff x="673100" y="5062269"/>
            <a:chExt cx="2177910" cy="1084531"/>
          </a:xfrm>
        </p:grpSpPr>
        <p:sp>
          <p:nvSpPr>
            <p:cNvPr id="12" name="íṡľíḑe"/>
            <p:cNvSpPr txBox="1"/>
            <p:nvPr/>
          </p:nvSpPr>
          <p:spPr>
            <a:xfrm>
              <a:off x="673100" y="5062269"/>
              <a:ext cx="2177910" cy="399489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square" lIns="91440" tIns="45720" rIns="91440" bIns="4572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js</a:t>
              </a:r>
              <a:r>
                <a:rPr kumimoji="0" lang="zh-CN" altLang="en-US" sz="160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rPr>
                <a:t>代码</a:t>
              </a:r>
              <a:endPara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ïSľïďe"/>
            <p:cNvSpPr txBox="1"/>
            <p:nvPr/>
          </p:nvSpPr>
          <p:spPr>
            <a:xfrm>
              <a:off x="673100" y="5467614"/>
              <a:ext cx="2177910" cy="67918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normAutofit lnSpcReduction="10000"/>
            </a:bodyPr>
            <a:lstStyle>
              <a:defPPr>
                <a:defRPr lang="zh-CN"/>
              </a:defPPr>
              <a:lvl1pPr lvl="0" algn="ctr">
                <a:lnSpc>
                  <a:spcPct val="130000"/>
                </a:lnSpc>
                <a:defRPr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义启粗楷体" panose="02000500000000000000" pitchFamily="2" charset="-122"/>
                  <a:ea typeface="义启粗楷体" panose="02000500000000000000" pitchFamily="2" charset="-122"/>
                </a:defRPr>
              </a:lvl1pPr>
            </a:lstStyle>
            <a:p>
              <a:endParaRPr lang="zh-CN" altLang="en-US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90579" y="2616636"/>
            <a:ext cx="11772259" cy="4364899"/>
            <a:chOff x="190579" y="2616636"/>
            <a:chExt cx="11772259" cy="4364899"/>
          </a:xfrm>
        </p:grpSpPr>
        <p:sp>
          <p:nvSpPr>
            <p:cNvPr id="5" name="矩形 4"/>
            <p:cNvSpPr/>
            <p:nvPr/>
          </p:nvSpPr>
          <p:spPr>
            <a:xfrm>
              <a:off x="254643" y="2616636"/>
              <a:ext cx="11644132" cy="32918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pic>
          <p:nvPicPr>
            <p:cNvPr id="18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 flipH="1">
              <a:off x="5540179" y="558876"/>
              <a:ext cx="1073059" cy="11772259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6" name="MH_Others_1"/>
          <p:cNvSpPr txBox="1"/>
          <p:nvPr>
            <p:custDataLst>
              <p:tags r:id="rId3"/>
            </p:custDataLst>
          </p:nvPr>
        </p:nvSpPr>
        <p:spPr>
          <a:xfrm>
            <a:off x="5651918" y="3140273"/>
            <a:ext cx="4011445" cy="61555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uLnTx/>
                <a:uFillTx/>
                <a:cs typeface="+mn-ea"/>
                <a:sym typeface="+mn-lt"/>
              </a:rPr>
              <a:t>PART TWO</a:t>
            </a:r>
            <a:endParaRPr lang="zh-CN" altLang="en-US" sz="4000" b="1" spc="3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TextBox 38"/>
          <p:cNvSpPr txBox="1"/>
          <p:nvPr/>
        </p:nvSpPr>
        <p:spPr>
          <a:xfrm>
            <a:off x="5651918" y="4719328"/>
            <a:ext cx="5437156" cy="73353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>
              <a:lnSpc>
                <a:spcPts val="2500"/>
              </a:lnSpc>
            </a:pPr>
            <a:r>
              <a:rPr lang="en-US" altLang="zh-CN" sz="1400" dirty="0">
                <a:cs typeface="+mn-ea"/>
                <a:sym typeface="+mn-lt"/>
              </a:rPr>
              <a:t>Time would heal almost all wounds. If your wounds have not been healed up, please wait for a short while. </a:t>
            </a:r>
            <a:endParaRPr lang="zh-CN" altLang="en-US" sz="1400" dirty="0">
              <a:cs typeface="+mn-ea"/>
              <a:sym typeface="+mn-lt"/>
            </a:endParaRPr>
          </a:p>
        </p:txBody>
      </p:sp>
      <p:pic>
        <p:nvPicPr>
          <p:cNvPr id="15" name="图形 14"/>
          <p:cNvPicPr>
            <a:picLocks noChangeAspect="1"/>
          </p:cNvPicPr>
          <p:nvPr/>
        </p:nvPicPr>
        <p:blipFill>
          <a:blip r:embed="rId4" cstate="screen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53054" y="2958192"/>
            <a:ext cx="4011445" cy="2950284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5651918" y="3676590"/>
            <a:ext cx="3535680" cy="11068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defRPr/>
            </a:pPr>
            <a:r>
              <a:rPr lang="zh-CN" altLang="en-US" sz="6600" b="1" dirty="0">
                <a:solidFill>
                  <a:prstClr val="black"/>
                </a:solidFill>
                <a:cs typeface="+mn-ea"/>
                <a:sym typeface="+mn-lt"/>
              </a:rPr>
              <a:t>消息管理</a:t>
            </a:r>
            <a:endParaRPr lang="zh-CN" altLang="en-US" sz="6600" b="1" dirty="0">
              <a:solidFill>
                <a:prstClr val="black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 advClick="0" advTm="0">
        <p:comb/>
      </p:transition>
    </mc:Choice>
    <mc:Fallback>
      <p:transition spd="slow" advClick="0" advTm="0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2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2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6" grpId="0"/>
    </p:bldLst>
  </p:timing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4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5.xml><?xml version="1.0" encoding="utf-8"?>
<p:tagLst xmlns:p="http://schemas.openxmlformats.org/presentationml/2006/main">
  <p:tag name="ISPRING_PRESENTATION_TITLE" val="水彩个人简历1"/>
  <p:tag name="COMMONDATA" val="eyJoZGlkIjoiZWZhNmU2ODliNTAyZmUxNzdkMDI1YTI2ZWU5ZGEyZTkifQ=="/>
</p:tagLst>
</file>

<file path=ppt/theme/theme1.xml><?xml version="1.0" encoding="utf-8"?>
<a:theme xmlns:a="http://schemas.openxmlformats.org/drawingml/2006/main" name="第一PPT，www.1ppt.com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yhxzusk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2110</Words>
  <Application>WPS 演示</Application>
  <PresentationFormat>自定义</PresentationFormat>
  <Paragraphs>160</Paragraphs>
  <Slides>16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6" baseType="lpstr">
      <vt:lpstr>Arial</vt:lpstr>
      <vt:lpstr>宋体</vt:lpstr>
      <vt:lpstr>Wingdings</vt:lpstr>
      <vt:lpstr>A思源黑体—01</vt:lpstr>
      <vt:lpstr>黑体</vt:lpstr>
      <vt:lpstr>义启粗楷体</vt:lpstr>
      <vt:lpstr>微软雅黑</vt:lpstr>
      <vt:lpstr>Arial Unicode MS</vt:lpstr>
      <vt:lpstr>等线</vt:lpstr>
      <vt:lpstr>EngraversGothic BT</vt:lpstr>
      <vt:lpstr>Yu Gothic UI</vt:lpstr>
      <vt:lpstr>思源黑体 CN Bold</vt:lpstr>
      <vt:lpstr>Open Sans</vt:lpstr>
      <vt:lpstr>Segoe Print</vt:lpstr>
      <vt:lpstr>Calibri</vt:lpstr>
      <vt:lpstr>方正黑体简体</vt:lpstr>
      <vt:lpstr>汉仪中圆简</vt:lpstr>
      <vt:lpstr>Arial</vt:lpstr>
      <vt:lpstr>第一PPT，www.1ppt.com​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紫色油画</dc:title>
  <dc:creator>第一PPT</dc:creator>
  <cp:keywords>www.1ppt.com</cp:keywords>
  <dc:description>www.1ppt.com</dc:description>
  <cp:lastModifiedBy>一只萝贝</cp:lastModifiedBy>
  <cp:revision>46</cp:revision>
  <dcterms:created xsi:type="dcterms:W3CDTF">2019-01-13T07:30:00Z</dcterms:created>
  <dcterms:modified xsi:type="dcterms:W3CDTF">2022-05-29T02:04:09Z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EB0DE256AA724C2A8FBBD498B27014E2</vt:lpwstr>
  </property>
  <property fmtid="{D5CDD505-2E9C-101B-9397-08002B2CF9AE}" pid="3" name="KSOProductBuildVer">
    <vt:lpwstr>2052-11.1.0.11636</vt:lpwstr>
  </property>
</Properties>
</file>

<file path=docProps/thumbnail.jpeg>
</file>